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66" r:id="rId2"/>
    <p:sldId id="270" r:id="rId3"/>
    <p:sldId id="332" r:id="rId4"/>
    <p:sldId id="287" r:id="rId5"/>
    <p:sldId id="273" r:id="rId6"/>
    <p:sldId id="272" r:id="rId7"/>
    <p:sldId id="286" r:id="rId8"/>
    <p:sldId id="333" r:id="rId9"/>
    <p:sldId id="285" r:id="rId10"/>
    <p:sldId id="288" r:id="rId11"/>
    <p:sldId id="289" r:id="rId12"/>
    <p:sldId id="290" r:id="rId13"/>
    <p:sldId id="334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38" r:id="rId25"/>
    <p:sldId id="303" r:id="rId26"/>
    <p:sldId id="304" r:id="rId27"/>
    <p:sldId id="329" r:id="rId28"/>
    <p:sldId id="330" r:id="rId29"/>
    <p:sldId id="307" r:id="rId30"/>
    <p:sldId id="308" r:id="rId31"/>
    <p:sldId id="309" r:id="rId32"/>
    <p:sldId id="310" r:id="rId33"/>
    <p:sldId id="311" r:id="rId34"/>
    <p:sldId id="313" r:id="rId35"/>
    <p:sldId id="312" r:id="rId36"/>
    <p:sldId id="331" r:id="rId37"/>
    <p:sldId id="315" r:id="rId38"/>
    <p:sldId id="319" r:id="rId39"/>
    <p:sldId id="316" r:id="rId40"/>
    <p:sldId id="317" r:id="rId41"/>
    <p:sldId id="337" r:id="rId42"/>
    <p:sldId id="321" r:id="rId43"/>
    <p:sldId id="322" r:id="rId44"/>
    <p:sldId id="323" r:id="rId45"/>
    <p:sldId id="326" r:id="rId46"/>
    <p:sldId id="325" r:id="rId47"/>
    <p:sldId id="327" r:id="rId48"/>
  </p:sldIdLst>
  <p:sldSz cx="12192000" cy="6858000"/>
  <p:notesSz cx="6858000" cy="9144000"/>
  <p:embeddedFontLst>
    <p:embeddedFont>
      <p:font typeface="Noto Sans CJK KR Light" panose="020B0600000101010101" charset="-127"/>
      <p:regular r:id="rId50"/>
    </p:embeddedFont>
    <p:embeddedFont>
      <p:font typeface="에스코어 드림 4 Regular" panose="020B0503030302020204" pitchFamily="34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79694FF-0AA0-4B85-BD32-836524A3D0D5}">
          <p14:sldIdLst>
            <p14:sldId id="266"/>
            <p14:sldId id="270"/>
            <p14:sldId id="332"/>
            <p14:sldId id="287"/>
            <p14:sldId id="273"/>
            <p14:sldId id="272"/>
            <p14:sldId id="286"/>
            <p14:sldId id="333"/>
            <p14:sldId id="285"/>
            <p14:sldId id="288"/>
            <p14:sldId id="289"/>
            <p14:sldId id="290"/>
            <p14:sldId id="334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38"/>
            <p14:sldId id="303"/>
            <p14:sldId id="304"/>
            <p14:sldId id="329"/>
            <p14:sldId id="330"/>
            <p14:sldId id="307"/>
            <p14:sldId id="308"/>
            <p14:sldId id="309"/>
            <p14:sldId id="310"/>
            <p14:sldId id="311"/>
            <p14:sldId id="313"/>
            <p14:sldId id="312"/>
            <p14:sldId id="331"/>
            <p14:sldId id="315"/>
            <p14:sldId id="319"/>
            <p14:sldId id="316"/>
            <p14:sldId id="317"/>
            <p14:sldId id="337"/>
            <p14:sldId id="321"/>
            <p14:sldId id="322"/>
            <p14:sldId id="323"/>
            <p14:sldId id="326"/>
            <p14:sldId id="325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호준" initials="최" lastIdx="2" clrIdx="0">
    <p:extLst>
      <p:ext uri="{19B8F6BF-5375-455C-9EA6-DF929625EA0E}">
        <p15:presenceInfo xmlns:p15="http://schemas.microsoft.com/office/powerpoint/2012/main" userId="S::160076@jnu.ac.kr::4bd31eff-a71b-4d80-a989-2e514dfd25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D2C"/>
    <a:srgbClr val="060606"/>
    <a:srgbClr val="2626CA"/>
    <a:srgbClr val="AFAFAF"/>
    <a:srgbClr val="404040"/>
    <a:srgbClr val="8F1D2B"/>
    <a:srgbClr val="901D01"/>
    <a:srgbClr val="68668A"/>
    <a:srgbClr val="D47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815" autoAdjust="0"/>
  </p:normalViewPr>
  <p:slideViewPr>
    <p:cSldViewPr snapToGrid="0">
      <p:cViewPr varScale="1">
        <p:scale>
          <a:sx n="60" d="100"/>
          <a:sy n="60" d="100"/>
        </p:scale>
        <p:origin x="42" y="10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1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6C462-685B-4EAE-8DB8-4CAFCF311172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BE698-AC1F-4C3E-935B-D70C85F46A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092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</a:t>
            </a:r>
            <a:r>
              <a:rPr lang="en-US" altLang="ko-KR" dirty="0"/>
              <a:t>, 4</a:t>
            </a:r>
            <a:r>
              <a:rPr lang="ko-KR" altLang="en-US" dirty="0"/>
              <a:t>팀 </a:t>
            </a:r>
            <a:r>
              <a:rPr lang="en-US" altLang="ko-KR" dirty="0"/>
              <a:t>,</a:t>
            </a:r>
            <a:r>
              <a:rPr lang="ko-KR" altLang="en-US" dirty="0"/>
              <a:t>양건호</a:t>
            </a:r>
            <a:r>
              <a:rPr lang="en-US" altLang="ko-KR" dirty="0"/>
              <a:t>,</a:t>
            </a:r>
            <a:r>
              <a:rPr lang="ko-KR" altLang="en-US" dirty="0"/>
              <a:t>김희주</a:t>
            </a:r>
            <a:r>
              <a:rPr lang="en-US" altLang="ko-KR" dirty="0"/>
              <a:t>,</a:t>
            </a:r>
            <a:r>
              <a:rPr lang="ko-KR" altLang="en-US" dirty="0"/>
              <a:t>최호준</a:t>
            </a:r>
            <a:r>
              <a:rPr lang="en-US" altLang="ko-KR" dirty="0"/>
              <a:t>,</a:t>
            </a:r>
            <a:r>
              <a:rPr lang="ko-KR" altLang="en-US" dirty="0"/>
              <a:t>이상윤</a:t>
            </a:r>
            <a:r>
              <a:rPr lang="en-US" altLang="ko-KR" dirty="0"/>
              <a:t>,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LYAN ANGELINA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3BE698-AC1F-4C3E-935B-D70C85F46A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43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1136E-A71E-48B7-A101-966DBBBAE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E71188-BE47-4121-A38D-BD6BCA059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0465-8B06-4B73-ABFF-B9A3014A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53E94-25FB-4EB3-9F24-E6B178AA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2055D-6201-4343-9B9C-70C5D7CF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47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66B1F-B3AC-4CDE-B558-C037F1EF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67AA6E-8B22-41AE-B60D-0B33B2DF0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A3BF7-688B-4D62-858C-1F031B7A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51C11-C010-4EB2-8527-6C5C1A91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F3E4-81AB-4F2B-9AB7-E1FE0A46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8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C7E5A0-CBE8-4421-96D9-1E7BC66B8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736FAB-D097-4E71-8749-5D4DB0560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5EA77-C913-4D92-AB04-A84300A5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4CF9C3-B4DA-4751-9694-0C14E953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4AA64-059F-46DB-BE20-44B413AE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7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D3B67-FE12-4429-A8B5-A83F1876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3B21D-4EB7-4EB4-AD41-FD71F352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B975C-8AEF-4A5F-9A49-8D47DA35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8A249-6F95-46AB-A5FE-8011A7A3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8CFE3-3CC8-4415-9D50-7F212F88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7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039C3-2633-41D6-84D0-97B219338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6B76F-69B5-4F07-BCB9-312E66C5C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21F99-48F9-46D8-9FE8-6760A54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EA04F-F33E-4427-A3D1-44E455BD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CF56A8-DA29-45A4-93ED-49B4FEDB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5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ED262-6637-4DA4-8207-154DF4AE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FEC52-01EC-4E8B-A275-E09DDD6AC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3BD448-444D-426F-910C-216CA099D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3FF60F-2844-48E8-9613-1FE3ADA6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CD9F2-A083-40BA-86D0-577D914F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B678C1-0B2A-45C3-A465-9B7D6C8E4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4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B84FC-640D-4A91-82A7-6BC909FA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69DAF3-E61E-440C-B1AA-6F8F6635C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8FF32-F3C2-4D00-A139-50E324713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E2C526-99CA-434C-AB7B-9CF5EB4C2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C19B2D-0DF2-430A-8DF5-5FB3E9E55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75AAF3-0BA6-4758-B4C1-98532C8D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6CE546-EBF4-4E58-8EAB-69A41B98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34E0FC-B91F-498B-9158-50B0B8F5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9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F6A1A-0328-4338-AFC9-554159EF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11D23A-B543-4BE1-9DF0-54AC0DAB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0A427A-5D68-480C-8557-80CD36FA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162DDC-16EF-4960-A7C6-FBF9CCFA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7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55B3D1-4CD1-49F0-9CB6-513896358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CBB2B4-2939-4882-BCD8-9DD0FBAA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A8C15C-A7C1-4881-92CF-5A27EC8D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7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A8CE0-1E12-47AE-8E09-861F9957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89E94-DCE1-449D-9C4E-08743B2D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20CDA6-3845-462B-B24F-A01582B2E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D703E4-09C4-4FA3-A214-81A3D460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A6A1B0-1613-417E-A72A-71BFDF60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3B19A-AB01-4D79-8C35-AEC01B0C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6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0CE87-E70E-47AA-9E1F-F8B85C98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5836A5-384A-4599-A4FA-73A194288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4F59E9-F4C2-4702-AA5A-4219E6148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14DC2-8AB6-4C90-8266-FEC5E602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C9FD-8F1A-45E6-8342-5210F37D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B29153-A7A4-4AB2-A987-9BE20D11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26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377C3C-1588-41F7-9D8C-856BE08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68C578-59CF-49EC-B72E-A66BF8FCB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356FF-EA0A-45D3-BE98-87D98B319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C8475-072F-4ED0-BDB2-1D9670661B0C}" type="datetimeFigureOut">
              <a:rPr lang="ko-KR" altLang="en-US" smtClean="0"/>
              <a:pPr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09D8A-D38B-4BC0-9C63-7693BB96F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2766E-816F-4AE0-AF3F-898B54C60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8B01-9655-4CC8-85BF-A94FBC0CDC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84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7.jpeg"/><Relationship Id="rId4" Type="http://schemas.openxmlformats.org/officeDocument/2006/relationships/image" Target="../media/image43.png"/><Relationship Id="rId9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11" Type="http://schemas.openxmlformats.org/officeDocument/2006/relationships/image" Target="../media/image60.e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56.emf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EE8FA-0EA7-477F-A9F9-B1B36938A34D}"/>
              </a:ext>
            </a:extLst>
          </p:cNvPr>
          <p:cNvSpPr txBox="1"/>
          <p:nvPr/>
        </p:nvSpPr>
        <p:spPr>
          <a:xfrm>
            <a:off x="6850743" y="5517919"/>
            <a:ext cx="3454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구태희 최호준 </a:t>
            </a:r>
            <a:r>
              <a:rPr lang="ko-KR" altLang="en-US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김민영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김선명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0FDA-F2CA-403E-9A4A-F39E57B4A1F3}"/>
              </a:ext>
            </a:extLst>
          </p:cNvPr>
          <p:cNvSpPr txBox="1"/>
          <p:nvPr/>
        </p:nvSpPr>
        <p:spPr>
          <a:xfrm>
            <a:off x="362857" y="1306286"/>
            <a:ext cx="1135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8F1D2C"/>
                </a:solidFill>
                <a:latin typeface="Adobe Ming Std L" pitchFamily="18" charset="-128"/>
                <a:ea typeface="Adobe Ming Std L" pitchFamily="18" charset="-128"/>
              </a:rPr>
              <a:t>Sequence-to-Sequence</a:t>
            </a:r>
            <a:r>
              <a:rPr lang="ko-KR" altLang="en-US" sz="3200" b="1" dirty="0">
                <a:solidFill>
                  <a:srgbClr val="8F1D2C"/>
                </a:solidFill>
                <a:latin typeface="Adobe Ming Std L" pitchFamily="18" charset="-128"/>
                <a:ea typeface="Noto Sans CJK KR Black"/>
              </a:rPr>
              <a:t>모델을 이용한 뉴스 제목 추출</a:t>
            </a:r>
            <a:endParaRPr lang="en-US" altLang="ko-KR" sz="3200" dirty="0">
              <a:solidFill>
                <a:srgbClr val="8F1D2C"/>
              </a:solidFill>
              <a:latin typeface="Adobe Ming Std L" pitchFamily="18" charset="-128"/>
              <a:ea typeface="Adobe Ming Std L" pitchFamily="18" charset="-128"/>
              <a:cs typeface="Tahoma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299D7D-5D85-45D2-B077-C345B15321FD}"/>
              </a:ext>
            </a:extLst>
          </p:cNvPr>
          <p:cNvSpPr/>
          <p:nvPr/>
        </p:nvSpPr>
        <p:spPr>
          <a:xfrm>
            <a:off x="2354091" y="5318008"/>
            <a:ext cx="7483822" cy="112269"/>
          </a:xfrm>
          <a:prstGeom prst="rect">
            <a:avLst/>
          </a:prstGeom>
          <a:solidFill>
            <a:srgbClr val="8F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98716-20C7-4E75-9A86-C843564AD62F}"/>
              </a:ext>
            </a:extLst>
          </p:cNvPr>
          <p:cNvSpPr/>
          <p:nvPr/>
        </p:nvSpPr>
        <p:spPr>
          <a:xfrm>
            <a:off x="2354089" y="2118900"/>
            <a:ext cx="7483822" cy="112269"/>
          </a:xfrm>
          <a:prstGeom prst="rect">
            <a:avLst/>
          </a:prstGeom>
          <a:solidFill>
            <a:srgbClr val="8F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46044A-53A9-4F8F-8523-E637D9594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5423897" y="3288213"/>
            <a:ext cx="1810025" cy="1355547"/>
          </a:xfrm>
          <a:prstGeom prst="rect">
            <a:avLst/>
          </a:prstGeom>
        </p:spPr>
      </p:pic>
      <p:pic>
        <p:nvPicPr>
          <p:cNvPr id="9" name="그림 8" descr="newspap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9810" y="2839721"/>
            <a:ext cx="1966265" cy="1981199"/>
          </a:xfrm>
          <a:prstGeom prst="rect">
            <a:avLst/>
          </a:prstGeom>
        </p:spPr>
      </p:pic>
      <p:pic>
        <p:nvPicPr>
          <p:cNvPr id="11" name="그림 10" descr="projec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4402" y="3368446"/>
            <a:ext cx="1250000" cy="1250000"/>
          </a:xfrm>
          <a:prstGeom prst="rect">
            <a:avLst/>
          </a:prstGeom>
        </p:spPr>
      </p:pic>
      <p:pic>
        <p:nvPicPr>
          <p:cNvPr id="13" name="그림 12" descr="question-mar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6169" y="2442030"/>
            <a:ext cx="914094" cy="9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20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205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demonstration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0" name="그림 9" descr="rnn model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4575" y="1928812"/>
            <a:ext cx="7562850" cy="3000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3930290" y="5057001"/>
            <a:ext cx="4055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앞서 설명한 뉴런이 여러 개로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이어붙여져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있는 것이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RNN(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순환신경망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이다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2293257" y="1886857"/>
            <a:ext cx="7590972" cy="30770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205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demonstration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s2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6219" y="2122812"/>
            <a:ext cx="7268590" cy="1857634"/>
          </a:xfrm>
          <a:prstGeom prst="rect">
            <a:avLst/>
          </a:prstGeom>
        </p:spPr>
      </p:pic>
      <p:pic>
        <p:nvPicPr>
          <p:cNvPr id="26" name="그림 25" descr="curved-arrow (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052798">
            <a:off x="3568045" y="4465754"/>
            <a:ext cx="562494" cy="562494"/>
          </a:xfrm>
          <a:prstGeom prst="rect">
            <a:avLst/>
          </a:prstGeom>
        </p:spPr>
      </p:pic>
      <p:pic>
        <p:nvPicPr>
          <p:cNvPr id="27" name="그림 26" descr="제목 없음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8818" y="4169381"/>
            <a:ext cx="2133983" cy="1270757"/>
          </a:xfrm>
          <a:prstGeom prst="rect">
            <a:avLst/>
          </a:prstGeom>
        </p:spPr>
      </p:pic>
      <p:pic>
        <p:nvPicPr>
          <p:cNvPr id="28" name="그림 27" descr="제목 없음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4930" y="4212924"/>
            <a:ext cx="2133983" cy="12707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1491890" y="5492430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하나의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RNN</a:t>
            </a:r>
          </a:p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뉴스기사 본문이 들어간다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9286062" y="5521458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하나의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RNN</a:t>
            </a:r>
          </a:p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축약된 결과물이 출력된다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Seqence</a:t>
            </a: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-to-</a:t>
            </a:r>
            <a:r>
              <a:rPr lang="en-US" altLang="ko-KR" sz="2800" b="1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Seqence</a:t>
            </a: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endParaRPr kumimoji="0" lang="ko-KR" altLang="en-US" sz="28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33" name="그림 32" descr="curved-arrow (4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9900000">
            <a:off x="8294547" y="4450973"/>
            <a:ext cx="540366" cy="54036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452914" y="2104572"/>
            <a:ext cx="7286172" cy="1872342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33714" y="4122057"/>
            <a:ext cx="2133600" cy="13498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926286" y="4223657"/>
            <a:ext cx="2162628" cy="12482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205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demonstration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2613" y="5868787"/>
            <a:ext cx="8223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기사전문</a:t>
            </a:r>
            <a:r>
              <a:rPr lang="en-US" altLang="ko-KR" dirty="0"/>
              <a:t>(</a:t>
            </a:r>
            <a:r>
              <a:rPr lang="en-US" altLang="ko-KR" dirty="0" err="1"/>
              <a:t>ctext</a:t>
            </a:r>
            <a:r>
              <a:rPr lang="en-US" altLang="ko-KR" dirty="0"/>
              <a:t>)</a:t>
            </a:r>
            <a:r>
              <a:rPr lang="ko-KR" altLang="en-US" dirty="0"/>
              <a:t>과 정답데이터</a:t>
            </a:r>
            <a:r>
              <a:rPr lang="en-US" altLang="ko-KR" dirty="0"/>
              <a:t>(text)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모델을 통해 반복 학습시켜</a:t>
            </a:r>
            <a:endParaRPr lang="en-US" altLang="ko-KR" dirty="0"/>
          </a:p>
          <a:p>
            <a:pPr algn="ctr"/>
            <a:r>
              <a:rPr lang="ko-KR" altLang="en-US" dirty="0"/>
              <a:t> 정답을 도출해 내는 함수를 구한 뒤 다른 기사도 요약하는 것을 목표로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 descr="newspap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0643" y="1658732"/>
            <a:ext cx="2395845" cy="2414041"/>
          </a:xfrm>
          <a:prstGeom prst="rect">
            <a:avLst/>
          </a:prstGeom>
        </p:spPr>
      </p:pic>
      <p:pic>
        <p:nvPicPr>
          <p:cNvPr id="7" name="그림 6" descr="projec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5798" y="1811711"/>
            <a:ext cx="2141717" cy="2141717"/>
          </a:xfrm>
          <a:prstGeom prst="rect">
            <a:avLst/>
          </a:prstGeom>
        </p:spPr>
      </p:pic>
      <p:pic>
        <p:nvPicPr>
          <p:cNvPr id="10" name="그림 9" descr="iconfinder_arrow-right_411522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1250" y="1501841"/>
            <a:ext cx="3169911" cy="3169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46044A-53A9-4F8F-8523-E637D9594A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5008262" y="4302367"/>
            <a:ext cx="1810025" cy="1355547"/>
          </a:xfrm>
          <a:prstGeom prst="rect">
            <a:avLst/>
          </a:prstGeom>
        </p:spPr>
      </p:pic>
      <p:pic>
        <p:nvPicPr>
          <p:cNvPr id="12" name="그림 11" descr="question-mar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0532" y="3456183"/>
            <a:ext cx="914094" cy="9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데이터 </a:t>
            </a:r>
            <a:r>
              <a:rPr lang="ko-KR" altLang="en-US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전처리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A7E74-F6D0-458A-B528-359F5E631363}"/>
              </a:ext>
            </a:extLst>
          </p:cNvPr>
          <p:cNvSpPr txBox="1"/>
          <p:nvPr/>
        </p:nvSpPr>
        <p:spPr>
          <a:xfrm>
            <a:off x="3765075" y="2967335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3. </a:t>
            </a:r>
            <a:r>
              <a:rPr lang="ko-KR" altLang="en-US" sz="5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데이터 </a:t>
            </a:r>
            <a:r>
              <a:rPr lang="ko-KR" altLang="en-US" sz="5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전처리</a:t>
            </a:r>
            <a:endParaRPr kumimoji="0" lang="ko-KR" altLang="en-US" sz="5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06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8519106" y="2429915"/>
            <a:ext cx="3377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본격적인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데이터셋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전처리  전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lvl="0" algn="ctr">
              <a:defRPr/>
            </a:pP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전처리에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방해가 될 수 있는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null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값의 존재  확인  및  데이터  확인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8127220" y="4884355"/>
            <a:ext cx="4297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불용어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확인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소유격과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축약어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(ex. haven’t, your 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등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가  불용어로 취급되어 계산에서  제외 </a:t>
            </a:r>
            <a:endParaRPr lang="en-US" altLang="ko-KR" sz="1200" dirty="0"/>
          </a:p>
        </p:txBody>
      </p:sp>
      <p:pic>
        <p:nvPicPr>
          <p:cNvPr id="13" name="그림 12" descr="불용어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599" y="4184567"/>
            <a:ext cx="7656058" cy="206798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0682514" y="449943"/>
            <a:ext cx="1045029" cy="1103086"/>
            <a:chOff x="10784114" y="508000"/>
            <a:chExt cx="1045029" cy="1103086"/>
          </a:xfrm>
        </p:grpSpPr>
        <p:pic>
          <p:nvPicPr>
            <p:cNvPr id="19" name="그림 18" descr="iconfinder_icon-72-documents_31491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4114" y="508000"/>
              <a:ext cx="1045029" cy="110308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05317" y="837132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AFAFAF"/>
                  </a:solidFill>
                </a:rPr>
                <a:t>Data</a:t>
              </a:r>
              <a:endParaRPr lang="ko-KR" altLang="en-US" sz="1600" b="1" dirty="0">
                <a:solidFill>
                  <a:srgbClr val="AFAFAF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전처리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함수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600" y="1320800"/>
            <a:ext cx="7678057" cy="25690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38629" y="4165600"/>
            <a:ext cx="7620000" cy="2075543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F46CE4-6B43-4F12-BA9E-F10A065967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131" y="1412631"/>
            <a:ext cx="7539369" cy="24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1526072" y="1718714"/>
            <a:ext cx="1920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>
              <a:buAutoNum type="arabicPeriod"/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단어 사이의 공백제거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28600" lvl="0" indent="-228600">
              <a:buAutoNum type="arabicPeriod"/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소유격 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28600" lvl="0" indent="-228600">
              <a:buAutoNum type="arabicPeriod"/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공백문자열 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28600" lvl="0" indent="-228600">
              <a:buAutoNum type="arabicPeriod"/>
              <a:defRPr/>
            </a:pP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의미없이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반복되는 기호 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1891859" y="6073001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데이터에서 불필요한 문자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공백 제거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 descr="전처리함수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0404" y="3686942"/>
            <a:ext cx="5719082" cy="23219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7389369" y="6073001"/>
            <a:ext cx="3002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주소형식제거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lvl="0" algn="ctr">
              <a:defRPr/>
            </a:pP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Text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열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Stopword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==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ure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 때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 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불용어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제거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lvl="0" algn="ctr">
              <a:defRPr/>
            </a:pP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Summary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열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Stopword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=False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 때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 </a:t>
            </a:r>
            <a:r>
              <a:rPr lang="ko-KR" altLang="en-US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불용어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제거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X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682514" y="449943"/>
            <a:ext cx="1045029" cy="1103086"/>
            <a:chOff x="10784114" y="508000"/>
            <a:chExt cx="1045029" cy="1103086"/>
          </a:xfrm>
        </p:grpSpPr>
        <p:pic>
          <p:nvPicPr>
            <p:cNvPr id="25" name="그림 24" descr="iconfinder_icon-72-documents_31491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4114" y="508000"/>
              <a:ext cx="1045029" cy="110308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105317" y="837132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AFAFAF"/>
                  </a:solidFill>
                </a:rPr>
                <a:t>Data</a:t>
              </a:r>
              <a:endParaRPr lang="ko-KR" altLang="en-US" sz="1600" b="1" dirty="0">
                <a:solidFill>
                  <a:srgbClr val="AFAFAF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전처리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함수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12457" y="696686"/>
            <a:ext cx="5646058" cy="28012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0914" y="3657600"/>
            <a:ext cx="5297715" cy="23658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65371" y="3701143"/>
            <a:ext cx="5718629" cy="2336800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485A56-1C83-496D-9148-D0CBB04BEA1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2782" y="718525"/>
            <a:ext cx="5501368" cy="2710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0840C8-F619-437D-8FCC-124857984C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901" y="3686943"/>
            <a:ext cx="5274696" cy="23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캡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2212" y="1175657"/>
            <a:ext cx="9401175" cy="4553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4682575" y="5826259"/>
            <a:ext cx="2487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전처리 된 데이터를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“</a:t>
            </a:r>
            <a:r>
              <a:rPr lang="en-US" altLang="ko-KR" sz="12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clean_data.csv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”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저장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682514" y="449943"/>
            <a:ext cx="1045029" cy="1103086"/>
            <a:chOff x="10784114" y="508000"/>
            <a:chExt cx="1045029" cy="1103086"/>
          </a:xfrm>
        </p:grpSpPr>
        <p:pic>
          <p:nvPicPr>
            <p:cNvPr id="14" name="그림 13" descr="iconfinder_icon-72-documents_31491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4114" y="508000"/>
              <a:ext cx="1045029" cy="110308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105317" y="837132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AFAFAF"/>
                  </a:solidFill>
                </a:rPr>
                <a:t>Data</a:t>
              </a:r>
              <a:endParaRPr lang="ko-KR" altLang="en-US" sz="1600" b="1" dirty="0">
                <a:solidFill>
                  <a:srgbClr val="AFAFA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전처리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함수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90171" y="1146629"/>
            <a:ext cx="9405258" cy="4673600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621534" y="1384888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모델에 적용할 데이터의  길이 분포  파악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 descr="데이터의 유형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143" y="1759856"/>
            <a:ext cx="9445851" cy="274864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9600" y="1712686"/>
            <a:ext cx="9521371" cy="4497614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893D8-631D-4837-BF52-8DC426DFF2A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143" y="4555669"/>
            <a:ext cx="9445851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85371" y="1277257"/>
            <a:ext cx="5210629" cy="5094514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05599" y="2467429"/>
            <a:ext cx="4891315" cy="2786742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CCA9FB-9C8C-4DFC-9CD5-007DF4CE5BB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0236" y="2522676"/>
            <a:ext cx="4762040" cy="2658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81CA36-2306-4058-8DAD-1D4C23777E2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274" y="1327150"/>
            <a:ext cx="5084526" cy="49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(1)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토큰화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261256" y="1625601"/>
            <a:ext cx="484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Summary  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열의 각 데이터마다  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sos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(start  of s 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tring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토큰과  </a:t>
            </a:r>
            <a:r>
              <a:rPr lang="en-US" altLang="ko-KR" sz="12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eos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(end  of  string)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토큰 추가</a:t>
            </a: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lvl="0" algn="ctr">
              <a:defRPr/>
            </a:pPr>
            <a:endParaRPr lang="en-US" altLang="ko-KR" sz="12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8694057" y="1930401"/>
            <a:ext cx="2018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토큰화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</a:p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하나의 문장을 단어기반으로 나누어  하나의 토큰으로 취급하는 과정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65029" y="1901371"/>
            <a:ext cx="2075542" cy="986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7029" y="1901371"/>
            <a:ext cx="7605485" cy="4484915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25909-F72F-41B1-AF0F-3F694FB5086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265" y="1930401"/>
            <a:ext cx="7502002" cy="43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Article 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Summary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A7E74-F6D0-458A-B528-359F5E631363}"/>
              </a:ext>
            </a:extLst>
          </p:cNvPr>
          <p:cNvSpPr txBox="1"/>
          <p:nvPr/>
        </p:nvSpPr>
        <p:spPr>
          <a:xfrm>
            <a:off x="4859487" y="1656708"/>
            <a:ext cx="96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iNDEX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D55FA5-0460-4E96-91A8-54AB295949E5}"/>
              </a:ext>
            </a:extLst>
          </p:cNvPr>
          <p:cNvSpPr txBox="1"/>
          <p:nvPr/>
        </p:nvSpPr>
        <p:spPr>
          <a:xfrm>
            <a:off x="4849660" y="2290155"/>
            <a:ext cx="263726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1.     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주제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선정</a:t>
            </a: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2.</a:t>
            </a:r>
            <a:r>
              <a:rPr kumimoji="0" lang="en-US" altLang="ko-KR" sz="24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    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이용할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모델 설명</a:t>
            </a:r>
            <a:endParaRPr kumimoji="0" lang="en-US" altLang="ko-KR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C0000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3.     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데이터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전처리</a:t>
            </a: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C00000"/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4.     </a:t>
            </a: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모델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적용</a:t>
            </a: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C00000"/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5.      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결과</a:t>
            </a:r>
            <a:r>
              <a:rPr lang="ko-KR" altLang="en-US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분석</a:t>
            </a:r>
            <a:endParaRPr lang="en-US" altLang="ko-KR" sz="2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44716" y="1636295"/>
            <a:ext cx="1010652" cy="51334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78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3334656" y="4609495"/>
            <a:ext cx="484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 전체를 불규칙하게 섞은 뒤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lvl="0" algn="ctr">
              <a:defRPr/>
            </a:pP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전체데이터를  </a:t>
            </a:r>
            <a:r>
              <a:rPr lang="en-US" altLang="ko-KR" sz="12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80:20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으로 </a:t>
            </a:r>
            <a:r>
              <a:rPr lang="en-US" altLang="ko-KR" sz="12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Training Data</a:t>
            </a:r>
            <a:r>
              <a:rPr lang="ko-KR" altLang="en-US" sz="12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en-US" altLang="ko-KR" sz="12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Test Data</a:t>
            </a:r>
            <a:r>
              <a:rPr lang="ko-KR" altLang="en-US" sz="12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분리</a:t>
            </a:r>
            <a:endParaRPr lang="en-US" altLang="ko-KR" sz="1200" b="1" u="sng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(2)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데이터 분리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2000" y="2679700"/>
            <a:ext cx="10430933" cy="1223433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9FE13-95CD-4C48-9F94-1A09CBD790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946" y="2701915"/>
            <a:ext cx="102965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(3)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정수 </a:t>
            </a:r>
            <a:r>
              <a:rPr lang="ko-KR" altLang="en-US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인코딩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6531428" y="1582057"/>
            <a:ext cx="4848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626C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정수 </a:t>
            </a:r>
            <a:r>
              <a:rPr lang="ko-KR" altLang="en-US" sz="1400" b="1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626C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인코딩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</a:p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기계가 텍스트를 숫자로 처리할 수 있도록 데이터를 정수화 하는 과정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7953828" y="2699659"/>
            <a:ext cx="188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기준점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(Threshold)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4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6487884" y="3062515"/>
            <a:ext cx="505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4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(Threshold)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미만 횟수의 단어는 토큰화 생략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고려대상에서 제외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516914" y="1567542"/>
            <a:ext cx="4891315" cy="551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2547257" y="1136394"/>
            <a:ext cx="188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&lt;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Encorder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정수 인코딩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22514" y="1465943"/>
            <a:ext cx="5892800" cy="49348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D857A8-793E-4531-AD17-4C2F28AA920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143" y="1505725"/>
            <a:ext cx="5679923" cy="3321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160DF3-91C3-48C0-AEB8-000AFB548F0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581" y="4827586"/>
            <a:ext cx="5679924" cy="142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6409153" y="3545766"/>
            <a:ext cx="5239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(Threshold)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미만 횟수의 단어는 토큰화 생략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고려대상에서 제외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2542468" y="1092852"/>
            <a:ext cx="1906013" cy="30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&lt;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Decorder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정수 인코딩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&gt;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80571" y="1378857"/>
            <a:ext cx="5776685" cy="4949372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(3)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정수 </a:t>
            </a:r>
            <a:r>
              <a:rPr lang="ko-KR" altLang="en-US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인코딩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B5B348-1313-4AD8-95C8-6D47B6B369F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819" y="1401534"/>
            <a:ext cx="5660797" cy="49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적용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(4) </a:t>
            </a:r>
            <a:r>
              <a:rPr lang="ko-KR" altLang="en-US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패딩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2943979" y="964257"/>
            <a:ext cx="6128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C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패딩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</a:p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공백이나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의미없는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기호등을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추가하여  레코드나 블록 혹은  리스트의 길이를 일정하게 맞추는 것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43979" y="933824"/>
            <a:ext cx="6183086" cy="551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3476170" y="6214020"/>
            <a:ext cx="5239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미리 설정해둔 변수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max_text_len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max_summary_len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길이만큼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패딩을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진행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lvl="0" algn="ctr"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Padding=‘post’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옵션은 단어의  끝부분을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패딩함을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의미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5818" y="1786804"/>
            <a:ext cx="7041849" cy="43007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A0F63-0787-4173-8F7C-E348D77354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160" y="1883118"/>
            <a:ext cx="6888240" cy="41048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B294DF-693A-46AC-A0C6-77743C666C44}"/>
              </a:ext>
            </a:extLst>
          </p:cNvPr>
          <p:cNvSpPr/>
          <p:nvPr/>
        </p:nvSpPr>
        <p:spPr>
          <a:xfrm>
            <a:off x="7680477" y="1773920"/>
            <a:ext cx="4390868" cy="43007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72E6C-3E7A-448A-A0D5-87AE66130FB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9846" y="1803738"/>
            <a:ext cx="4332130" cy="41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A7E74-F6D0-458A-B528-359F5E631363}"/>
              </a:ext>
            </a:extLst>
          </p:cNvPr>
          <p:cNvSpPr txBox="1"/>
          <p:nvPr/>
        </p:nvSpPr>
        <p:spPr>
          <a:xfrm>
            <a:off x="4382231" y="2967335"/>
            <a:ext cx="3427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4. </a:t>
            </a:r>
            <a:r>
              <a:rPr kumimoji="0" lang="ko-KR" altLang="en-US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모델 적용</a:t>
            </a:r>
          </a:p>
        </p:txBody>
      </p:sp>
    </p:spTree>
    <p:extLst>
      <p:ext uri="{BB962C8B-B14F-4D97-AF65-F5344CB8AC3E}">
        <p14:creationId xmlns:p14="http://schemas.microsoft.com/office/powerpoint/2010/main" val="1798418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8085" y="3222172"/>
            <a:ext cx="443583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Seq2Seq</a:t>
            </a:r>
            <a:r>
              <a:rPr lang="ko-KR" altLang="en-US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모델의 문제점</a:t>
            </a:r>
            <a:endParaRPr lang="en-US" altLang="ko-KR" b="1" dirty="0"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고정된 크기의 벡터로 압축하는 과정에서 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/>
            <a:r>
              <a:rPr lang="en-US" altLang="ko-KR" dirty="0">
                <a:latin typeface="Noto Sans CJK KR Light" charset="-127"/>
                <a:ea typeface="Noto Sans CJK KR Light" charset="-127"/>
              </a:rPr>
              <a:t>	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긴 길이의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Text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는 </a:t>
            </a:r>
            <a:r>
              <a:rPr lang="ko-KR" altLang="en-US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정보의 손실 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발생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/>
            <a:r>
              <a:rPr lang="en-US" altLang="ko-KR" dirty="0">
                <a:latin typeface="Noto Sans CJK KR Light" charset="-127"/>
                <a:ea typeface="Noto Sans CJK KR Light" charset="-127"/>
              </a:rPr>
              <a:t>2.	RNN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자체의 고질적인 문제점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,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기울기 소실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232349" y="2091682"/>
            <a:ext cx="3727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그러나</a:t>
            </a:r>
            <a:endParaRPr lang="en-US" altLang="ko-KR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Seq2seq</a:t>
            </a:r>
            <a:r>
              <a:rPr kumimoji="0" lang="ko-KR" altLang="en-US" sz="18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함수만 사용하기에는 문제가 있음</a:t>
            </a:r>
            <a:endParaRPr kumimoji="0" lang="en-US" altLang="ko-KR" sz="18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2" name="Picture 2" descr="https://wikidocs.net/images/page/22893/dotproductattention1_fin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657" y="2225479"/>
            <a:ext cx="5675087" cy="399419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</p:pic>
      <p:sp>
        <p:nvSpPr>
          <p:cNvPr id="13" name="TextBox 12"/>
          <p:cNvSpPr txBox="1"/>
          <p:nvPr/>
        </p:nvSpPr>
        <p:spPr>
          <a:xfrm>
            <a:off x="7561943" y="3080052"/>
            <a:ext cx="291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Attention </a:t>
            </a:r>
            <a:r>
              <a:rPr lang="ko-KR" altLang="en-US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함수의 아이디어</a:t>
            </a:r>
            <a:endParaRPr lang="en-US" altLang="ko-KR" b="1" dirty="0"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 marL="342900" indent="-342900"/>
            <a:endParaRPr lang="en-US" altLang="ko-KR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58744" y="2815772"/>
            <a:ext cx="3207656" cy="827314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51022" y="4383314"/>
            <a:ext cx="3480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Noto Sans CJK KR Light" charset="-127"/>
                <a:ea typeface="Noto Sans CJK KR Light" charset="-127"/>
              </a:rPr>
              <a:t>디코더에서</a:t>
            </a:r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 값을 매 출력하는 순간마다</a:t>
            </a:r>
            <a:r>
              <a:rPr lang="en-US" altLang="ko-KR" sz="1600" dirty="0">
                <a:latin typeface="Noto Sans CJK KR Light" charset="-127"/>
                <a:ea typeface="Noto Sans CJK KR Light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인코더에 입력된 값을 참고</a:t>
            </a:r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하여</a:t>
            </a:r>
            <a:endParaRPr lang="en-US" altLang="ko-KR" sz="1600" dirty="0">
              <a:latin typeface="Noto Sans CJK KR Light" charset="-127"/>
              <a:ea typeface="Noto Sans CJK KR Light" charset="-127"/>
            </a:endParaRPr>
          </a:p>
          <a:p>
            <a:pPr algn="ctr"/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현재 예측해야 하는 값이 </a:t>
            </a:r>
            <a:endParaRPr lang="en-US" altLang="ko-KR" sz="1600" dirty="0">
              <a:latin typeface="Noto Sans CJK KR Light" charset="-127"/>
              <a:ea typeface="Noto Sans CJK KR Light" charset="-127"/>
            </a:endParaRPr>
          </a:p>
          <a:p>
            <a:pPr algn="ctr"/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어떤 입력 값과 가장 연관성 있는지 판단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67658" y="2206171"/>
            <a:ext cx="5675085" cy="40494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6" name="Picture 2" descr="https://wikidocs.net/images/page/73161/%EB%B0%94%EB%8B%A4%EB%82%98%EC%9A%B0%EC%96%B4%ED%85%90%EC%85%98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89" y="3004457"/>
            <a:ext cx="5934075" cy="3280229"/>
          </a:xfrm>
          <a:prstGeom prst="rect">
            <a:avLst/>
          </a:prstGeom>
          <a:noFill/>
        </p:spPr>
      </p:pic>
      <p:pic>
        <p:nvPicPr>
          <p:cNvPr id="17" name="Picture 4" descr="https://wikidocs.net/images/page/73161/%EB%B0%94%EB%8B%A4%EB%82%98%EC%9A%B0%EC%96%B4%ED%85%90%EC%85%98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4561" y="3005817"/>
            <a:ext cx="5416400" cy="3249840"/>
          </a:xfrm>
          <a:prstGeom prst="rect">
            <a:avLst/>
          </a:prstGeom>
          <a:noFill/>
        </p:spPr>
      </p:pic>
      <p:graphicFrame>
        <p:nvGraphicFramePr>
          <p:cNvPr id="18" name="개체 17"/>
          <p:cNvGraphicFramePr>
            <a:graphicFrameLocks noChangeAspect="1"/>
          </p:cNvGraphicFramePr>
          <p:nvPr/>
        </p:nvGraphicFramePr>
        <p:xfrm>
          <a:off x="5199970" y="3491366"/>
          <a:ext cx="4655230" cy="1588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문서" r:id="rId5" imgW="4593017" imgH="1610805" progId="">
                  <p:embed/>
                </p:oleObj>
              </mc:Choice>
              <mc:Fallback>
                <p:oleObj name="문서" r:id="rId5" imgW="4593017" imgH="161080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970" y="3491366"/>
                        <a:ext cx="4655230" cy="15886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62857" y="2989943"/>
            <a:ext cx="5965372" cy="33092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31429" y="2975429"/>
            <a:ext cx="5442857" cy="3294742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6" name="Picture 2" descr="https://wikidocs.net/images/page/73161/%EB%B0%94%EB%8B%A4%EB%82%98%EC%9A%B0%EC%96%B4%ED%85%90%EC%85%98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1017" y="2294428"/>
            <a:ext cx="4390033" cy="1305483"/>
          </a:xfrm>
          <a:prstGeom prst="rect">
            <a:avLst/>
          </a:prstGeom>
          <a:noFill/>
        </p:spPr>
      </p:pic>
      <p:pic>
        <p:nvPicPr>
          <p:cNvPr id="17" name="Picture 4" descr="https://wikidocs.net/images/page/73161/%EB%B0%94%EB%8B%A4%EB%82%98%EC%9A%B0%EC%96%B4%ED%85%90%EC%85%98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4705" y="2286429"/>
            <a:ext cx="4407184" cy="1271091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1407885" y="2278743"/>
            <a:ext cx="4412343" cy="13062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125030" y="2278744"/>
            <a:ext cx="4412342" cy="13062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/>
        </p:nvGraphicFramePr>
        <p:xfrm>
          <a:off x="6132739" y="3084287"/>
          <a:ext cx="129222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문서" r:id="rId5" imgW="1291516" imgH="380029" progId="">
                  <p:embed/>
                </p:oleObj>
              </mc:Choice>
              <mc:Fallback>
                <p:oleObj name="문서" r:id="rId5" imgW="1291516" imgH="38002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739" y="3084287"/>
                        <a:ext cx="1292225" cy="379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그림 20" descr="iconfinder_sc1_1167987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5167492" y="3269749"/>
            <a:ext cx="1639708" cy="1639708"/>
          </a:xfrm>
          <a:prstGeom prst="rect">
            <a:avLst/>
          </a:prstGeom>
        </p:spPr>
      </p:pic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5384801" y="5965371"/>
          <a:ext cx="1277938" cy="566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문서" r:id="rId8" imgW="1291516" imgH="525419" progId="">
                  <p:embed/>
                </p:oleObj>
              </mc:Choice>
              <mc:Fallback>
                <p:oleObj name="문서" r:id="rId8" imgW="1291516" imgH="525419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801" y="5965371"/>
                        <a:ext cx="1277938" cy="5660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그림 22" descr="소프트맥스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57057" y="4532086"/>
            <a:ext cx="2383971" cy="13244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13828" y="5036458"/>
            <a:ext cx="110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SoftMax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444342" y="6066971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어텐션</a:t>
            </a:r>
            <a:r>
              <a:rPr lang="ko-KR" altLang="en-US" dirty="0"/>
              <a:t> 가중치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41989" name="Picture 5" descr="https://wikidocs.net/images/page/73161/%EC%BB%A8%ED%85%8D%EC%8A%A4%ED%8A%B8%EB%B2%A1%ED%84%B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0902" y="2532061"/>
            <a:ext cx="7353475" cy="2809195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2940844" y="5543599"/>
            <a:ext cx="5562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각 인코더의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어텐션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가중치와 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hidden layer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를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가중합한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것을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“</a:t>
            </a:r>
            <a:r>
              <a:rPr lang="ko-KR" altLang="en-US" sz="1400" b="1" u="sng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컨텍스트</a:t>
            </a:r>
            <a:r>
              <a:rPr lang="ko-KR" altLang="en-US" sz="1400" b="1" u="sng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벡터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”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라고 한다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36800" y="2525486"/>
            <a:ext cx="7344229" cy="2888343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65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Topic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A7E74-F6D0-458A-B528-359F5E631363}"/>
              </a:ext>
            </a:extLst>
          </p:cNvPr>
          <p:cNvSpPr txBox="1"/>
          <p:nvPr/>
        </p:nvSpPr>
        <p:spPr>
          <a:xfrm>
            <a:off x="4382229" y="2967335"/>
            <a:ext cx="3427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1. </a:t>
            </a:r>
            <a:r>
              <a:rPr kumimoji="0" lang="ko-KR" altLang="en-US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574303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문제점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해결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136572" y="1160284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Attention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메커니즘</a:t>
            </a:r>
            <a:r>
              <a:rPr kumimoji="0" lang="ko-KR" altLang="en-US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의 활용</a:t>
            </a:r>
            <a:endParaRPr kumimoji="0" lang="en-US" altLang="ko-KR" sz="2800" b="1" i="0" u="none" strike="noStrike" kern="1200" cap="none" spc="-150" normalizeH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-</a:t>
            </a:r>
            <a:r>
              <a:rPr lang="ko-KR" altLang="en-US" sz="2000" b="1" spc="-15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바다나우</a:t>
            </a:r>
            <a:r>
              <a:rPr lang="ko-KR" altLang="en-US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2000" b="1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Attention-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43010" name="Picture 2" descr="https://wikidocs.net/images/page/73161/%EB%B0%94%EB%8B%A4%EB%82%98%EC%9A%B0%EC%96%B4%ED%85%90%EC%85%98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6560" y="2527299"/>
            <a:ext cx="5369826" cy="3423557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3497943" y="2496457"/>
            <a:ext cx="5384800" cy="34834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2389302" y="6080627"/>
            <a:ext cx="810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마지막으로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컨텍스트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벡터를 사전에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디코딩된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아웃풋에 연결하여  뉴런의 인풋으로 출력시키면 원하는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출력값을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구할 수 있다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454AE8-1908-4606-8395-9F52D26380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3655" y="1756230"/>
            <a:ext cx="8768239" cy="390797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5785643" y="5804856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&lt;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인코더 설계</a:t>
            </a: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&gt;</a:t>
            </a:r>
          </a:p>
        </p:txBody>
      </p:sp>
      <p:pic>
        <p:nvPicPr>
          <p:cNvPr id="20" name="그림 19" descr="curved-arrow (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4646569">
            <a:off x="6639916" y="1373944"/>
            <a:ext cx="540366" cy="54036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625600" y="1756229"/>
            <a:ext cx="8882743" cy="3991428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7155544" y="696685"/>
            <a:ext cx="3352800" cy="1320800"/>
            <a:chOff x="2452914" y="2104572"/>
            <a:chExt cx="7291895" cy="1875874"/>
          </a:xfrm>
        </p:grpSpPr>
        <p:pic>
          <p:nvPicPr>
            <p:cNvPr id="9" name="그림 8" descr="s2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219" y="2122812"/>
              <a:ext cx="7268590" cy="185763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452914" y="2104572"/>
              <a:ext cx="7286172" cy="1872342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02A98-9C4A-47FF-936F-2DD0228ABA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764" y="2475323"/>
            <a:ext cx="9043207" cy="198056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5785643" y="4527599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&lt;</a:t>
            </a:r>
            <a:r>
              <a:rPr kumimoji="0" lang="ko-KR" altLang="en-US" sz="1400" b="0" i="0" u="none" strike="noStrike" kern="1200" cap="none" spc="-150" normalizeH="0" baseline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디코더설계</a:t>
            </a: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&gt;</a:t>
            </a:r>
          </a:p>
        </p:txBody>
      </p:sp>
      <p:pic>
        <p:nvPicPr>
          <p:cNvPr id="9" name="그림 8" descr="curved-arrow (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500000">
            <a:off x="4154857" y="4741258"/>
            <a:ext cx="540366" cy="54036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553029" y="2394857"/>
            <a:ext cx="9114971" cy="2061029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06485" y="4397829"/>
            <a:ext cx="3352800" cy="1320800"/>
            <a:chOff x="2452914" y="2104572"/>
            <a:chExt cx="7291895" cy="1875874"/>
          </a:xfrm>
        </p:grpSpPr>
        <p:pic>
          <p:nvPicPr>
            <p:cNvPr id="13" name="그림 12" descr="s2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219" y="2122812"/>
              <a:ext cx="7268590" cy="185763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452914" y="2104572"/>
              <a:ext cx="7286172" cy="1872342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완성</a:t>
            </a: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)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3186228" y="5543599"/>
            <a:ext cx="638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어텐션층을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디코더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출력층에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입히는 과정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 lvl="0" algn="ctr"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이 과정에서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optimizer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는 </a:t>
            </a:r>
            <a:r>
              <a:rPr lang="en-US" altLang="ko-KR" sz="1400" u="sng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을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loss function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은 </a:t>
            </a:r>
            <a:r>
              <a:rPr lang="en-US" altLang="ko-KR" sz="1400" u="sng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sparse_categorical_crossentropy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을 이용하였다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119087" y="1480458"/>
            <a:ext cx="8157028" cy="3768874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BFD5-4FD4-460E-B1A7-45E1359166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3397" y="1523117"/>
            <a:ext cx="7975070" cy="3040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5505EC-3915-40B3-BDE2-C593F3358DA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3397" y="4606192"/>
            <a:ext cx="797507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※</a:t>
            </a:r>
            <a:r>
              <a:rPr kumimoji="0" lang="ko-KR" altLang="en-US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왜</a:t>
            </a: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? </a:t>
            </a:r>
            <a:r>
              <a:rPr kumimoji="0" lang="en-US" altLang="ko-KR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을 이용하였는가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106057" y="1944914"/>
            <a:ext cx="6008914" cy="3570514"/>
            <a:chOff x="3686629" y="2177143"/>
            <a:chExt cx="4918232" cy="2554333"/>
          </a:xfrm>
        </p:grpSpPr>
        <p:pic>
          <p:nvPicPr>
            <p:cNvPr id="17" name="그림 16" descr="optimiz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3252" y="2213610"/>
              <a:ext cx="4901609" cy="2517866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3686629" y="2177143"/>
              <a:ext cx="4905828" cy="2540000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※</a:t>
            </a:r>
            <a:r>
              <a:rPr kumimoji="0" lang="ko-KR" altLang="en-US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왜</a:t>
            </a: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? </a:t>
            </a:r>
            <a:r>
              <a:rPr kumimoji="0" lang="en-US" altLang="ko-KR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을 이용하였는가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9" name="그림 18" descr="학습률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8694" y="1339169"/>
            <a:ext cx="6169478" cy="47751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149600" y="1320800"/>
            <a:ext cx="6154058" cy="47606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※</a:t>
            </a:r>
            <a:r>
              <a:rPr kumimoji="0" lang="ko-KR" altLang="en-US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왜</a:t>
            </a: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? </a:t>
            </a:r>
            <a:r>
              <a:rPr kumimoji="0" lang="en-US" altLang="ko-KR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을 이용하였는가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376011" y="3923167"/>
          <a:ext cx="5783716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문서" r:id="rId3" imgW="5716794" imgH="1147285" progId="">
                  <p:embed/>
                </p:oleObj>
              </mc:Choice>
              <mc:Fallback>
                <p:oleObj name="문서" r:id="rId3" imgW="5716794" imgH="114728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11" y="3923167"/>
                        <a:ext cx="5783716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2536474" y="1944056"/>
            <a:ext cx="1415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의 전 버전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&lt;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AdaGrad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&gt;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/>
        </p:nvGraphicFramePr>
        <p:xfrm>
          <a:off x="6473825" y="2932113"/>
          <a:ext cx="5297488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문서" r:id="rId5" imgW="5188741" imgH="1235815" progId="">
                  <p:embed/>
                </p:oleObj>
              </mc:Choice>
              <mc:Fallback>
                <p:oleObj name="문서" r:id="rId5" imgW="5188741" imgH="123581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3825" y="2932113"/>
                        <a:ext cx="5297488" cy="1247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6052458" y="3850595"/>
          <a:ext cx="5602514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문서" r:id="rId7" imgW="5716794" imgH="1147285" progId="">
                  <p:embed/>
                </p:oleObj>
              </mc:Choice>
              <mc:Fallback>
                <p:oleObj name="문서" r:id="rId7" imgW="5716794" imgH="1147285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2458" y="3850595"/>
                        <a:ext cx="5602514" cy="1147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8476229" y="2132741"/>
            <a:ext cx="944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&lt;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&gt;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4971" y="3875314"/>
            <a:ext cx="3541486" cy="783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curve-arrow (1)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8109266">
            <a:off x="5487123" y="4627636"/>
            <a:ext cx="1300951" cy="130095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03086" y="2496457"/>
            <a:ext cx="4426857" cy="24964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05600" y="2496457"/>
            <a:ext cx="4731656" cy="2496457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3228520" y="6087884"/>
            <a:ext cx="585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두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옵티마이저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모두 높은 값에선 작게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,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작은 값에선 크게 이동한다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단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, 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Rmsprop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에서는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adaGrad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Gt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에 지수평균을 적용하여  최소한의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step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은 유지하도록 한다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.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333375" y="2822575"/>
          <a:ext cx="590073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문서" r:id="rId10" imgW="5716794" imgH="1148005" progId="">
                  <p:embed/>
                </p:oleObj>
              </mc:Choice>
              <mc:Fallback>
                <p:oleObj name="문서" r:id="rId10" imgW="5716794" imgH="1148005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" y="2822575"/>
                        <a:ext cx="5900738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866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※</a:t>
            </a:r>
            <a:r>
              <a:rPr kumimoji="0" lang="ko-KR" altLang="en-US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왜</a:t>
            </a:r>
            <a:r>
              <a:rPr kumimoji="0" lang="en-US" altLang="ko-KR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? </a:t>
            </a: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sparse_categorical_crossentropy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을 이용하였는가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.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2345405" y="3518856"/>
            <a:ext cx="163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One-hot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인코딩에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유효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1465944" y="1885999"/>
            <a:ext cx="1021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(categorical) </a:t>
            </a:r>
            <a:r>
              <a:rPr lang="en-US" altLang="ko-KR" sz="2800" b="1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crossentropy</a:t>
            </a: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latin typeface="Noto Sans CJK KR Light" charset="-127"/>
                <a:ea typeface="Noto Sans CJK KR Light" charset="-127"/>
              </a:rPr>
              <a:t>  VS 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Sparse categorical</a:t>
            </a:r>
            <a:r>
              <a:rPr kumimoji="0" lang="en-US" altLang="ko-KR" sz="2800" b="1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</a:t>
            </a:r>
            <a:r>
              <a:rPr kumimoji="0" lang="en-US" altLang="ko-KR" sz="2800" b="1" i="0" u="none" strike="noStrike" kern="1200" cap="none" spc="-150" normalizeH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crossentropy</a:t>
            </a:r>
            <a:endParaRPr kumimoji="0" lang="ko-KR" altLang="en-US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1541371" y="4193770"/>
            <a:ext cx="33185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EX)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[1 0 0 0 ]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[0  0  0  0  1]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과 같이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0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과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1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로 이루어진  데이터에 유효 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248238" y="2698799"/>
            <a:ext cx="3304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분류해야 할 클래스가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3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개 이상 멀티클래스에 사용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7887508" y="3155999"/>
            <a:ext cx="23102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One-hot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인코딩일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 필요 없음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데이터가 정수 형태일 때 사용가능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정수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인코딩에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  유용함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7381989" y="4295370"/>
            <a:ext cx="33938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EX)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[1 2 4 3 ]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[5  5 8 1 9]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과 같이 정수로 이루어진  데이터에도 유효 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48229" y="1770743"/>
            <a:ext cx="9898742" cy="7982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8468892" y="4769807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모델  학습  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3" name="그림 12" descr="KakaoTalk_20210606_12561976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43" y="3032406"/>
            <a:ext cx="4738179" cy="31503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3E3EC7-9E05-4B92-91CC-46999481E1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190" y="1738802"/>
            <a:ext cx="11105620" cy="10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7" name="그림 16" descr="최종모델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6960" y="1350055"/>
            <a:ext cx="7918682" cy="41508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247129" y="5587142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앞서 해두었던 </a:t>
            </a:r>
            <a:r>
              <a:rPr kumimoji="0" lang="ko-KR" altLang="en-US" sz="1400" b="0" i="0" u="none" strike="noStrike" kern="1200" cap="none" spc="-150" normalizeH="0" baseline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정수인코딩을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풀고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설계해두었던 인코더와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디코더를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4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어텐션함수와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 함께 연결해주는 과정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77143" y="1335314"/>
            <a:ext cx="7910286" cy="4151086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Article 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Summary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27" name="그림 26" descr="hexag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644" y="928916"/>
            <a:ext cx="1889986" cy="1889986"/>
          </a:xfrm>
          <a:prstGeom prst="rect">
            <a:avLst/>
          </a:prstGeom>
          <a:ln>
            <a:noFill/>
          </a:ln>
        </p:spPr>
      </p:pic>
      <p:pic>
        <p:nvPicPr>
          <p:cNvPr id="28" name="그림 27" descr="hexagon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0930" y="2844802"/>
            <a:ext cx="1889986" cy="1889986"/>
          </a:xfrm>
          <a:prstGeom prst="rect">
            <a:avLst/>
          </a:prstGeom>
          <a:noFill/>
        </p:spPr>
      </p:pic>
      <p:pic>
        <p:nvPicPr>
          <p:cNvPr id="29" name="그림 28" descr="hexag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644" y="4775202"/>
            <a:ext cx="1889986" cy="1889986"/>
          </a:xfrm>
          <a:prstGeom prst="rect">
            <a:avLst/>
          </a:prstGeom>
        </p:spPr>
      </p:pic>
      <p:pic>
        <p:nvPicPr>
          <p:cNvPr id="30" name="그림 29" descr="newspap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8210" y="1396426"/>
            <a:ext cx="935447" cy="942552"/>
          </a:xfrm>
          <a:prstGeom prst="rect">
            <a:avLst/>
          </a:prstGeom>
        </p:spPr>
      </p:pic>
      <p:pic>
        <p:nvPicPr>
          <p:cNvPr id="32" name="그림 31" descr="man-thinking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27108" y="3185365"/>
            <a:ext cx="1067841" cy="1067841"/>
          </a:xfrm>
          <a:prstGeom prst="rect">
            <a:avLst/>
          </a:prstGeom>
          <a:noFill/>
        </p:spPr>
      </p:pic>
      <p:pic>
        <p:nvPicPr>
          <p:cNvPr id="38" name="그림 37" descr="253786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475" y="5228771"/>
            <a:ext cx="986667" cy="986667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2409371" y="2801258"/>
            <a:ext cx="8665029" cy="0"/>
          </a:xfrm>
          <a:prstGeom prst="line">
            <a:avLst/>
          </a:prstGeom>
          <a:ln w="38100">
            <a:solidFill>
              <a:srgbClr val="8F1D2B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409371" y="4804230"/>
            <a:ext cx="8665029" cy="0"/>
          </a:xfrm>
          <a:prstGeom prst="line">
            <a:avLst/>
          </a:prstGeom>
          <a:ln w="38100">
            <a:solidFill>
              <a:srgbClr val="8F1D2B">
                <a:alpha val="4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91657" y="1204685"/>
            <a:ext cx="865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191657" y="2960913"/>
            <a:ext cx="865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51314" y="638629"/>
            <a:ext cx="8650514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매일 쏟아지는 수 천 개의 정보</a:t>
            </a:r>
            <a:endParaRPr lang="en-US" altLang="ko-KR" b="1" dirty="0">
              <a:solidFill>
                <a:srgbClr val="8F1D2C"/>
              </a:solidFill>
              <a:latin typeface="Noto Sans CJK KR Light" charset="-127"/>
              <a:ea typeface="Noto Sans CJK KR Light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사회가 발전한 만큼 사람 사는 일도 복잡해지고 알아야 할 것은 많아지고 있습니다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그 중 대표적으로 정보를 얻을 수 있는 매체는 </a:t>
            </a:r>
            <a:r>
              <a:rPr lang="en-US" altLang="ko-KR" sz="1600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‘</a:t>
            </a:r>
            <a:r>
              <a:rPr lang="ko-KR" altLang="en-US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신문</a:t>
            </a:r>
            <a:r>
              <a:rPr lang="en-US" altLang="ko-KR" sz="1600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’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입니다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그러나 기사를 매일 관심 있게 찾아보는 사람은 생각보다 그렇게 많지 않습니다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저희는 그 이유를 </a:t>
            </a:r>
            <a:r>
              <a:rPr lang="ko-KR" altLang="en-US" sz="1600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정보획득까지 너무 오랜 시간이 걸리기 때문</a:t>
            </a: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이라고 판단했습니다</a:t>
            </a:r>
            <a:r>
              <a:rPr lang="en-US" altLang="ko-KR" sz="1600" dirty="0">
                <a:latin typeface="Noto Sans CJK KR Light" charset="-127"/>
                <a:ea typeface="Noto Sans CJK KR Light" charset="-127"/>
              </a:rPr>
              <a:t>.</a:t>
            </a:r>
            <a:r>
              <a:rPr lang="ko-KR" altLang="en-US" sz="1600" dirty="0">
                <a:latin typeface="Noto Sans CJK KR Light" charset="-127"/>
                <a:ea typeface="Noto Sans CJK KR Light" charset="-127"/>
              </a:rPr>
              <a:t> </a:t>
            </a:r>
            <a:endParaRPr lang="en-US" altLang="ko-KR" sz="1600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3485" y="2888343"/>
            <a:ext cx="8650514" cy="157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정보를 얻기 위해선</a:t>
            </a:r>
            <a:r>
              <a:rPr lang="en-US" altLang="ko-KR" b="1" dirty="0"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신문을 통해 정보를 얻기 위해선 기사를 전반적으로 모두 읽을 필요가 있습니다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하지만 글은 미사여구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부수적인 사실들과 함께 적혀 종종 내가 원하는 정보를 찾기까지 </a:t>
            </a:r>
            <a:endParaRPr lang="en-US" altLang="ko-KR" sz="1600" dirty="0"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긴 시간을 요하는 경우가 있습니다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78743" y="4919008"/>
            <a:ext cx="8650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b="1" dirty="0"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생각해낸 방안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그래서 생각해낸 저희 조의 인공지능 주제는 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“</a:t>
            </a:r>
            <a:r>
              <a:rPr lang="ko-KR" altLang="en-US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신문기사</a:t>
            </a:r>
            <a:r>
              <a:rPr lang="en-US" altLang="ko-KR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(</a:t>
            </a:r>
            <a:r>
              <a:rPr lang="ko-KR" altLang="en-US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혹은 글</a:t>
            </a:r>
            <a:r>
              <a:rPr lang="en-US" altLang="ko-KR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) </a:t>
            </a:r>
            <a:r>
              <a:rPr lang="ko-KR" altLang="en-US" sz="1600" b="1" u="sng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요약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”</a:t>
            </a: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입니다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글 전체에서 중요하다고 생각되는 부분만 추출하여</a:t>
            </a:r>
            <a:endParaRPr lang="en-US" altLang="ko-KR" sz="1600" dirty="0"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효과적으로 글을 요약해 낼 수 있다면 신문을 이용하는데 큰 도움이 될 것이라 생각했습니다</a:t>
            </a:r>
            <a:r>
              <a:rPr lang="en-US" altLang="ko-KR" sz="1600" dirty="0"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1600" dirty="0"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278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application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49943" y="869998"/>
            <a:ext cx="428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(5) </a:t>
            </a:r>
            <a:r>
              <a:rPr lang="ko-KR" altLang="en-US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 설계 및 훈련</a:t>
            </a:r>
            <a:endParaRPr kumimoji="0" lang="ko-KR" altLang="en-US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06399" y="1494971"/>
            <a:ext cx="4804229" cy="4441371"/>
            <a:chOff x="2336800" y="406399"/>
            <a:chExt cx="7497762" cy="6037943"/>
          </a:xfrm>
        </p:grpSpPr>
        <p:sp>
          <p:nvSpPr>
            <p:cNvPr id="23" name="직사각형 22"/>
            <p:cNvSpPr/>
            <p:nvPr/>
          </p:nvSpPr>
          <p:spPr>
            <a:xfrm>
              <a:off x="2336800" y="406399"/>
              <a:ext cx="7489372" cy="6037943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decode sequence-vert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7437" y="447675"/>
              <a:ext cx="7477125" cy="596265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5544457" y="2394856"/>
            <a:ext cx="6328229" cy="2612572"/>
            <a:chOff x="5544457" y="2394856"/>
            <a:chExt cx="6328229" cy="2612572"/>
          </a:xfrm>
        </p:grpSpPr>
        <p:pic>
          <p:nvPicPr>
            <p:cNvPr id="20" name="그림 19" descr="SEQ2TEXT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7637" y="2411183"/>
              <a:ext cx="6306419" cy="259624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5544457" y="2394856"/>
              <a:ext cx="6328229" cy="2598057"/>
            </a:xfrm>
            <a:prstGeom prst="rect">
              <a:avLst/>
            </a:prstGeom>
            <a:noFill/>
            <a:ln>
              <a:solidFill>
                <a:srgbClr val="8F1D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3129498" y="6037085"/>
            <a:ext cx="6339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decode_sequence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함수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는  입력으로부터 인코더를 거쳐 모델이 예측하는 요약문을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return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하는 함수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Seq2text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함수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는  인코딩되었던 정수를 원문 텍스트로 변환해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return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하는 함수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Light" charset="-127"/>
              <a:ea typeface="Noto Sans CJK KR Light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Seq2summary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함수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는 인코딩 됐던 정수를 요약문</a:t>
            </a: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(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기존의</a:t>
            </a:r>
            <a:r>
              <a:rPr kumimoji="0" lang="en-US" altLang="ko-KR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)</a:t>
            </a:r>
            <a:r>
              <a:rPr kumimoji="0" lang="ko-KR" altLang="en-US" sz="1400" b="0" i="0" u="none" strike="noStrike" kern="1200" cap="none" spc="-150" normalizeH="0" baseline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으로 변환하여 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return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하는 함수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Result analysis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A7E74-F6D0-458A-B528-359F5E631363}"/>
              </a:ext>
            </a:extLst>
          </p:cNvPr>
          <p:cNvSpPr txBox="1"/>
          <p:nvPr/>
        </p:nvSpPr>
        <p:spPr>
          <a:xfrm>
            <a:off x="4382232" y="2967335"/>
            <a:ext cx="3427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5. </a:t>
            </a:r>
            <a:r>
              <a:rPr kumimoji="0" lang="ko-KR" altLang="en-US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3815941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Result analysis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337" y="1619250"/>
            <a:ext cx="12019663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Result analysis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0902" y="1828800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r>
              <a:rPr lang="ko-KR" altLang="en-US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원문 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: man working manager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bengaluru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cafe coffee day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ccd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committed suicide hanging blamed cafe chain suicide note wrote promised promotion since years get one also added employees salaries withheld targets met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0902" y="4339244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실제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cafe coffee day manager commits suicide blames cafe chain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예측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bengaluru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man commits suicide after note blames suicide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24" name="그림 23" descr="right-arrow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697012" y="3384709"/>
            <a:ext cx="797977" cy="9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Result analysis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0902" y="1828800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r>
              <a:rPr lang="ko-KR" altLang="en-US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원문 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: year old man rescued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wednesday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placed call wife hours building collapsed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mumbai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ghatkopar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rajesh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doshi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stuck debris found phone hand coming senses wife kept talking phone pass trauma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0902" y="4339244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실제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man saved as he calls wife hours after building collapse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예측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 man rescued after wife collapses during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mumbai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bridge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0" name="그림 9" descr="right-arrow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697012" y="3384709"/>
            <a:ext cx="797977" cy="9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Result analysis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0902" y="1828800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r>
              <a:rPr lang="ko-KR" altLang="en-US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원문 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: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janata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dal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united leader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nitish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kumar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took oath chief minister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bihar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thursday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day resigning post due rift congress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rjd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jd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alliance submitted letter support members signatures asking form government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bjp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ally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kumar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two days prove majority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0902" y="4339244"/>
            <a:ext cx="10490661" cy="149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실제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nitish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kumar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takes oath as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bihar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chief minister 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endParaRPr lang="en-US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latinLnBrk="0"/>
            <a:r>
              <a:rPr lang="ko-KR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예측 요약문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: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jd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you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jd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you to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nitish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</a:t>
            </a:r>
            <a:r>
              <a:rPr lang="en-US" altLang="ko-KR" dirty="0" err="1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kumar</a:t>
            </a:r>
            <a:r>
              <a:rPr lang="en-US" altLang="ko-KR" dirty="0">
                <a:solidFill>
                  <a:srgbClr val="060606"/>
                </a:solidFill>
                <a:latin typeface="Noto Sans CJK KR Light" charset="-127"/>
                <a:ea typeface="Noto Sans CJK KR Light" charset="-127"/>
              </a:rPr>
              <a:t> resignation</a:t>
            </a:r>
            <a:endParaRPr lang="ko-KR" altLang="ko-KR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  <a:p>
            <a:pPr algn="ctr"/>
            <a:endParaRPr lang="ko-KR" altLang="en-US" dirty="0">
              <a:solidFill>
                <a:srgbClr val="060606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0" name="그림 9" descr="right-arrow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697012" y="3384709"/>
            <a:ext cx="797977" cy="9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Result analysis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1396" y="2427318"/>
            <a:ext cx="836639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우려했던 것과는 달리 </a:t>
            </a:r>
            <a:r>
              <a:rPr lang="ko-KR" altLang="en-US" dirty="0"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문법 부분에서는 생각보다 높은 정확도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를 보여줌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그러나 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역시 원문에 있는 단어를 사용하여 예측하는 것이 아닌 임의적 예측이기 때문인지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동어 반복이 나오거나 엉뚱한 단어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가 나오기도 함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.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022" y="4042758"/>
            <a:ext cx="66414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→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optimizer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를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 Adam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으로 변경하여 다시 모델을 학습해보기도 함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그러나 </a:t>
            </a:r>
            <a:r>
              <a:rPr lang="ko-KR" altLang="en-US" dirty="0">
                <a:solidFill>
                  <a:srgbClr val="C00000"/>
                </a:solidFill>
                <a:latin typeface="Noto Sans CJK KR Light" charset="-127"/>
                <a:ea typeface="Noto Sans CJK KR Light" charset="-127"/>
              </a:rPr>
              <a:t>큰 변화는 없었음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20" name="그림 19" descr="ㅁㅁㅁ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283" y="5011362"/>
            <a:ext cx="7277100" cy="1390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7799141" y="5552695"/>
            <a:ext cx="439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Adam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charset="-127"/>
                <a:ea typeface="Noto Sans CJK KR Light" charset="-127"/>
              </a:rPr>
              <a:t>으로 바꾼 뒤 의 출력 결과 중 하나</a:t>
            </a:r>
            <a:endParaRPr kumimoji="0" lang="en-US" altLang="ko-KR" sz="1400" b="0" i="0" u="none" strike="noStrike" kern="1200" cap="none" spc="-150" normalizeH="0" baseline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7D0017-0E39-4E9E-9989-8E8923EAB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10451895" y="486275"/>
            <a:ext cx="1375488" cy="88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Result analysis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2285" y="3458097"/>
            <a:ext cx="93987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oto Sans CJK KR Light" charset="-127"/>
                <a:ea typeface="Noto Sans CJK KR Light" charset="-127"/>
              </a:rPr>
              <a:t>원문 자체가 불용어가 제거되는 과정에서 의미가 모호해지거나 길어져  복잡해지는 경우가  존재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>
                <a:latin typeface="Noto Sans CJK KR Light" charset="-127"/>
                <a:ea typeface="Noto Sans CJK KR Light" charset="-127"/>
              </a:rPr>
              <a:t>	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→</a:t>
            </a:r>
            <a:r>
              <a:rPr lang="ko-KR" altLang="en-US" dirty="0" err="1">
                <a:latin typeface="Noto Sans CJK KR Light" charset="-127"/>
                <a:ea typeface="Noto Sans CJK KR Light" charset="-127"/>
              </a:rPr>
              <a:t>불용어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</a:t>
            </a:r>
            <a:r>
              <a:rPr lang="ko-KR" altLang="en-US" dirty="0" err="1">
                <a:latin typeface="Noto Sans CJK KR Light" charset="-127"/>
                <a:ea typeface="Noto Sans CJK KR Light" charset="-127"/>
              </a:rPr>
              <a:t>제거시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원문의 의미가 퇴색되지 않도록 데이터를 정제할 필요성이 있음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>
                <a:latin typeface="Noto Sans CJK KR Light" charset="-127"/>
                <a:ea typeface="Noto Sans CJK KR Light" charset="-127"/>
              </a:rPr>
              <a:t>2.	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시간 부족으로 인한 다양한 모델 학습 기회 부족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>
                <a:latin typeface="Noto Sans CJK KR Light" charset="-127"/>
                <a:ea typeface="Noto Sans CJK KR Light" charset="-127"/>
              </a:rPr>
              <a:t>	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 →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optimizer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와 다른 여러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Attention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함수를 이용해 볼 필요성이 있음</a:t>
            </a:r>
            <a:endParaRPr lang="en-US" altLang="ko-KR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6888" y="256032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</a:rPr>
              <a:t>원인과 개선방안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Article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Summary</a:t>
            </a:r>
            <a:endParaRPr kumimoji="0" lang="ko-KR" altLang="en-US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2F335F-A2C1-48D8-B98A-B3547930F59E}"/>
              </a:ext>
            </a:extLst>
          </p:cNvPr>
          <p:cNvGrpSpPr/>
          <p:nvPr/>
        </p:nvGrpSpPr>
        <p:grpSpPr>
          <a:xfrm>
            <a:off x="4252687" y="895633"/>
            <a:ext cx="4151084" cy="369332"/>
            <a:chOff x="732972" y="1863683"/>
            <a:chExt cx="303677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F07597-4BD7-4212-9BD4-6CF320EFDAC0}"/>
                </a:ext>
              </a:extLst>
            </p:cNvPr>
            <p:cNvSpPr txBox="1"/>
            <p:nvPr/>
          </p:nvSpPr>
          <p:spPr>
            <a:xfrm>
              <a:off x="1829180" y="1863683"/>
              <a:ext cx="184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FB5E270-E518-46BC-A87D-71BBEB01DE1D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DF6175-34CE-47D0-B134-1AC4E2219D7D}"/>
              </a:ext>
            </a:extLst>
          </p:cNvPr>
          <p:cNvSpPr txBox="1"/>
          <p:nvPr/>
        </p:nvSpPr>
        <p:spPr>
          <a:xfrm>
            <a:off x="4232843" y="5606138"/>
            <a:ext cx="3924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긴 </a:t>
            </a:r>
            <a:r>
              <a:rPr kumimoji="0" lang="ko-KR" altLang="en-US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원문의 텍스트를  줄여 요약문으로 만들 수 있도록 하는 것이 목표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</a:t>
            </a:r>
            <a:r>
              <a:rPr kumimoji="0" lang="ko-KR" altLang="en-US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다</a:t>
            </a:r>
            <a:r>
              <a:rPr kumimoji="0" lang="en-US" altLang="ko-KR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 </a:t>
            </a:r>
          </a:p>
          <a:p>
            <a:pPr lvl="0">
              <a:defRPr/>
            </a:pPr>
            <a:r>
              <a:rPr kumimoji="0" lang="ko-KR" altLang="en-US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이 프로그램은 결국  제목이나 요약을 추출해내도록 활용 될  수 있다</a:t>
            </a:r>
            <a:r>
              <a:rPr kumimoji="0" lang="en-US" altLang="ko-KR" sz="1200" b="0" i="0" u="none" strike="noStrike" kern="1200" cap="none" spc="-15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8161" y="792480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최종목표 </a:t>
            </a:r>
            <a:r>
              <a:rPr lang="en-US" altLang="ko-KR" dirty="0"/>
              <a:t>: </a:t>
            </a:r>
            <a:r>
              <a:rPr lang="ko-KR" altLang="en-US" dirty="0"/>
              <a:t>뉴스기사 </a:t>
            </a:r>
            <a:r>
              <a:rPr lang="ko-KR" altLang="en-US" dirty="0">
                <a:solidFill>
                  <a:srgbClr val="FF0000"/>
                </a:solidFill>
              </a:rPr>
              <a:t>요약문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제목 예측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10641" y="1661160"/>
            <a:ext cx="3749040" cy="3596640"/>
          </a:xfrm>
          <a:prstGeom prst="rect">
            <a:avLst/>
          </a:prstGeom>
          <a:noFill/>
          <a:ln w="38100">
            <a:solidFill>
              <a:srgbClr val="8F1D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08522" y="2118360"/>
            <a:ext cx="3017520" cy="2362200"/>
          </a:xfrm>
          <a:prstGeom prst="rect">
            <a:avLst/>
          </a:prstGeom>
          <a:noFill/>
          <a:ln w="38100">
            <a:solidFill>
              <a:srgbClr val="8F1D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27622" y="2057141"/>
            <a:ext cx="34101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600" dirty="0" err="1">
                <a:latin typeface="noto sans"/>
                <a:ea typeface="Noto Sans CJK KR Black"/>
              </a:rPr>
              <a:t>russian</a:t>
            </a:r>
            <a:r>
              <a:rPr lang="en-US" altLang="ko-KR" sz="1600" dirty="0">
                <a:latin typeface="noto sans"/>
                <a:ea typeface="Noto Sans CJK KR Black"/>
              </a:rPr>
              <a:t> intelligence attempted spy </a:t>
            </a:r>
            <a:r>
              <a:rPr lang="en-US" altLang="ko-KR" sz="1600" dirty="0" err="1">
                <a:latin typeface="noto sans"/>
                <a:ea typeface="Noto Sans CJK KR Black"/>
              </a:rPr>
              <a:t>french</a:t>
            </a:r>
            <a:r>
              <a:rPr lang="en-US" altLang="ko-KR" sz="1600" dirty="0">
                <a:latin typeface="noto sans"/>
                <a:ea typeface="Noto Sans CJK KR Black"/>
              </a:rPr>
              <a:t> president </a:t>
            </a:r>
            <a:r>
              <a:rPr lang="en-US" altLang="ko-KR" sz="1600" dirty="0" err="1">
                <a:latin typeface="noto sans"/>
                <a:ea typeface="Noto Sans CJK KR Black"/>
              </a:rPr>
              <a:t>emmanuel</a:t>
            </a:r>
            <a:r>
              <a:rPr lang="en-US" altLang="ko-KR" sz="1600" dirty="0">
                <a:latin typeface="noto sans"/>
                <a:ea typeface="Noto Sans CJK KR Black"/>
              </a:rPr>
              <a:t> macron election campaign earlier year creating fake </a:t>
            </a:r>
            <a:r>
              <a:rPr lang="en-US" altLang="ko-KR" sz="1600" dirty="0" err="1">
                <a:latin typeface="noto sans"/>
                <a:ea typeface="Noto Sans CJK KR Black"/>
              </a:rPr>
              <a:t>facebook</a:t>
            </a:r>
            <a:r>
              <a:rPr lang="en-US" altLang="ko-KR" sz="1600" dirty="0">
                <a:latin typeface="noto sans"/>
                <a:ea typeface="Noto Sans CJK KR Black"/>
              </a:rPr>
              <a:t> accounts according reports two dozen accounts created conduct surveillance macron campaign however </a:t>
            </a:r>
            <a:r>
              <a:rPr lang="en-US" altLang="ko-KR" sz="1600" dirty="0" err="1">
                <a:latin typeface="noto sans"/>
                <a:ea typeface="Noto Sans CJK KR Black"/>
              </a:rPr>
              <a:t>facebook</a:t>
            </a:r>
            <a:r>
              <a:rPr lang="en-US" altLang="ko-KR" sz="1600" dirty="0">
                <a:latin typeface="noto sans"/>
                <a:ea typeface="Noto Sans CJK KR Black"/>
              </a:rPr>
              <a:t> detected spying deactivated accounts reports added </a:t>
            </a:r>
            <a:r>
              <a:rPr lang="en-US" altLang="ko-KR" sz="1600" dirty="0" err="1">
                <a:latin typeface="noto sans"/>
                <a:ea typeface="Noto Sans CJK KR Black"/>
              </a:rPr>
              <a:t>russia</a:t>
            </a:r>
            <a:r>
              <a:rPr lang="en-US" altLang="ko-KR" sz="1600" dirty="0">
                <a:latin typeface="noto sans"/>
                <a:ea typeface="Noto Sans CJK KR Black"/>
              </a:rPr>
              <a:t> repeatedly denied election meddling accusations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406640" y="2837431"/>
            <a:ext cx="2667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1600" dirty="0">
                <a:ea typeface="Noto Sans CJK KR Black"/>
              </a:rPr>
              <a:t>Russia used </a:t>
            </a:r>
            <a:r>
              <a:rPr lang="en-US" altLang="ko-KR" sz="1600" dirty="0" err="1">
                <a:ea typeface="Noto Sans CJK KR Black"/>
              </a:rPr>
              <a:t>facebook</a:t>
            </a:r>
            <a:r>
              <a:rPr lang="en-US" altLang="ko-KR" sz="1600" dirty="0">
                <a:ea typeface="Noto Sans CJK KR Black"/>
              </a:rPr>
              <a:t> to spy on </a:t>
            </a:r>
            <a:r>
              <a:rPr lang="en-US" altLang="ko-KR" sz="1600" dirty="0" err="1">
                <a:ea typeface="Noto Sans CJK KR Black"/>
              </a:rPr>
              <a:t>french</a:t>
            </a:r>
            <a:r>
              <a:rPr lang="en-US" altLang="ko-KR" sz="1600" dirty="0">
                <a:ea typeface="Noto Sans CJK KR Black"/>
              </a:rPr>
              <a:t> election reports </a:t>
            </a:r>
          </a:p>
        </p:txBody>
      </p:sp>
      <p:pic>
        <p:nvPicPr>
          <p:cNvPr id="19" name="그림 18" descr="right-arrow.png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25747" y="2713026"/>
            <a:ext cx="1310334" cy="1310335"/>
          </a:xfrm>
          <a:prstGeom prst="rect">
            <a:avLst/>
          </a:prstGeom>
        </p:spPr>
      </p:pic>
      <p:pic>
        <p:nvPicPr>
          <p:cNvPr id="20" name="그림 19" descr="newspaper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8"/>
            <a:ext cx="798037" cy="804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160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168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Article 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Summary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FF1E70-E204-4953-AC09-17111B939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601" b="47527"/>
          <a:stretch/>
        </p:blipFill>
        <p:spPr>
          <a:xfrm>
            <a:off x="4533889" y="2980160"/>
            <a:ext cx="3439348" cy="22170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5CC3959-D26B-4BDF-B8E4-8BE3521482E4}"/>
              </a:ext>
            </a:extLst>
          </p:cNvPr>
          <p:cNvSpPr txBox="1"/>
          <p:nvPr/>
        </p:nvSpPr>
        <p:spPr>
          <a:xfrm>
            <a:off x="1896138" y="2151292"/>
            <a:ext cx="29044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뉴스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Article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데이터 셋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BD7181-31A4-44BE-B69B-DA0F57F9B573}"/>
              </a:ext>
            </a:extLst>
          </p:cNvPr>
          <p:cNvSpPr txBox="1"/>
          <p:nvPr/>
        </p:nvSpPr>
        <p:spPr>
          <a:xfrm>
            <a:off x="5942768" y="2100493"/>
            <a:ext cx="100957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예측 모델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AED3E9-99A0-45D0-A476-98D30CE9CF5A}"/>
              </a:ext>
            </a:extLst>
          </p:cNvPr>
          <p:cNvSpPr txBox="1"/>
          <p:nvPr/>
        </p:nvSpPr>
        <p:spPr>
          <a:xfrm>
            <a:off x="8248254" y="2100493"/>
            <a:ext cx="22967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압축된 </a:t>
            </a:r>
            <a:r>
              <a:rPr lang="en-US" altLang="ko-KR" sz="2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latin typeface="Noto Sans CJK KR Light" charset="-127"/>
                <a:ea typeface="Noto Sans CJK KR Light" charset="-127"/>
              </a:rPr>
              <a:t>Summary</a:t>
            </a:r>
            <a:endParaRPr kumimoji="0" lang="ko-KR" altLang="en-US" sz="2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pic>
        <p:nvPicPr>
          <p:cNvPr id="12" name="그림 11" descr="newspap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4999" y="2818676"/>
            <a:ext cx="2651762" cy="2671902"/>
          </a:xfrm>
          <a:prstGeom prst="rect">
            <a:avLst/>
          </a:prstGeom>
        </p:spPr>
      </p:pic>
      <p:pic>
        <p:nvPicPr>
          <p:cNvPr id="14" name="그림 13" descr="projec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5887" y="3347400"/>
            <a:ext cx="1589634" cy="1589634"/>
          </a:xfrm>
          <a:prstGeom prst="rect">
            <a:avLst/>
          </a:prstGeom>
        </p:spPr>
      </p:pic>
      <p:pic>
        <p:nvPicPr>
          <p:cNvPr id="17" name="그림 16" descr="newspaper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8"/>
            <a:ext cx="798037" cy="804099"/>
          </a:xfrm>
          <a:prstGeom prst="rect">
            <a:avLst/>
          </a:prstGeom>
          <a:noFill/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2F335F-A2C1-48D8-B98A-B3547930F59E}"/>
              </a:ext>
            </a:extLst>
          </p:cNvPr>
          <p:cNvGrpSpPr/>
          <p:nvPr/>
        </p:nvGrpSpPr>
        <p:grpSpPr>
          <a:xfrm>
            <a:off x="4049487" y="1287519"/>
            <a:ext cx="4151084" cy="369332"/>
            <a:chOff x="732972" y="1863683"/>
            <a:chExt cx="303677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F07597-4BD7-4212-9BD4-6CF320EFDAC0}"/>
                </a:ext>
              </a:extLst>
            </p:cNvPr>
            <p:cNvSpPr txBox="1"/>
            <p:nvPr/>
          </p:nvSpPr>
          <p:spPr>
            <a:xfrm>
              <a:off x="1829180" y="1863683"/>
              <a:ext cx="1351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B5E270-E518-46BC-A87D-71BBEB01DE1D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2" y="2226440"/>
              <a:ext cx="3036772" cy="0"/>
            </a:xfrm>
            <a:prstGeom prst="line">
              <a:avLst/>
            </a:prstGeom>
            <a:ln w="3175">
              <a:solidFill>
                <a:srgbClr val="8F1D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124961" y="1184366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Light" charset="-127"/>
                <a:ea typeface="Noto Sans CJK KR Light" charset="-127"/>
              </a:rPr>
              <a:t>최종목표 </a:t>
            </a:r>
            <a:r>
              <a:rPr lang="en-US" altLang="ko-KR" dirty="0">
                <a:latin typeface="Noto Sans CJK KR Light" charset="-127"/>
                <a:ea typeface="Noto Sans CJK KR Light" charset="-127"/>
              </a:rPr>
              <a:t>: </a:t>
            </a:r>
            <a:r>
              <a:rPr lang="ko-KR" altLang="en-US" dirty="0">
                <a:latin typeface="Noto Sans CJK KR Light" charset="-127"/>
                <a:ea typeface="Noto Sans CJK KR Light" charset="-127"/>
              </a:rPr>
              <a:t>뉴스기사 </a:t>
            </a:r>
            <a:r>
              <a:rPr lang="ko-KR" altLang="en-US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요약문</a:t>
            </a:r>
            <a:r>
              <a:rPr lang="en-US" altLang="ko-KR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Noto Sans CJK KR Light" charset="-127"/>
                <a:ea typeface="Noto Sans CJK KR Light" charset="-127"/>
              </a:rPr>
              <a:t>제목 예측</a:t>
            </a:r>
            <a:endParaRPr lang="ko-KR" altLang="en-US" dirty="0">
              <a:latin typeface="Noto Sans CJK KR Light" charset="-127"/>
              <a:ea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87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1" y="478114"/>
            <a:ext cx="128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B"/>
                </a:solidFill>
                <a:latin typeface="Noto Sans CJK KR Light" charset="-127"/>
                <a:ea typeface="Noto Sans CJK KR Light" charset="-127"/>
              </a:rPr>
              <a:t>DataSet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 분석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189E4-747E-43FA-A4DB-132FF1636F5F}"/>
              </a:ext>
            </a:extLst>
          </p:cNvPr>
          <p:cNvSpPr txBox="1"/>
          <p:nvPr/>
        </p:nvSpPr>
        <p:spPr>
          <a:xfrm>
            <a:off x="4463690" y="666088"/>
            <a:ext cx="291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headlines</a:t>
            </a:r>
            <a:r>
              <a:rPr lang="en-US" altLang="ko-KR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text</a:t>
            </a:r>
            <a:r>
              <a:rPr lang="ko-KR" altLang="en-US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구성된</a:t>
            </a:r>
            <a:r>
              <a:rPr lang="ko-KR" altLang="en-US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</a:t>
            </a:r>
            <a:r>
              <a:rPr lang="en-US" altLang="ko-KR" sz="12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98401</a:t>
            </a:r>
            <a:r>
              <a:rPr lang="ko-KR" altLang="en-US" sz="1200" spc="-15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개의  데이터 셋을 이용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pic>
        <p:nvPicPr>
          <p:cNvPr id="10" name="그림 9" descr="newspaper.png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8"/>
            <a:ext cx="798037" cy="804099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930F14-9E8C-4AA9-B8F6-99ECF62BE1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3268" y="1044687"/>
            <a:ext cx="7057732" cy="41109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049FD-1852-4EDF-99D7-D4ADC88E8A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7399" y="5295957"/>
            <a:ext cx="5416551" cy="11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205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demonstration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A7E74-F6D0-458A-B528-359F5E631363}"/>
              </a:ext>
            </a:extLst>
          </p:cNvPr>
          <p:cNvSpPr txBox="1"/>
          <p:nvPr/>
        </p:nvSpPr>
        <p:spPr>
          <a:xfrm>
            <a:off x="4382230" y="2967335"/>
            <a:ext cx="3427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2. </a:t>
            </a:r>
            <a:r>
              <a:rPr kumimoji="0" lang="ko-KR" altLang="en-US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Noto Sans CJK KR Light" charset="-127"/>
                <a:ea typeface="Noto Sans CJK KR Light" charset="-127"/>
              </a:rPr>
              <a:t>모델 설명</a:t>
            </a:r>
          </a:p>
        </p:txBody>
      </p:sp>
    </p:spTree>
    <p:extLst>
      <p:ext uri="{BB962C8B-B14F-4D97-AF65-F5344CB8AC3E}">
        <p14:creationId xmlns:p14="http://schemas.microsoft.com/office/powerpoint/2010/main" val="3340576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DFA0-8840-4AE5-9505-289AE8692810}"/>
              </a:ext>
            </a:extLst>
          </p:cNvPr>
          <p:cNvCxnSpPr>
            <a:cxnSpLocks/>
          </p:cNvCxnSpPr>
          <p:nvPr/>
        </p:nvCxnSpPr>
        <p:spPr>
          <a:xfrm>
            <a:off x="543192" y="418104"/>
            <a:ext cx="11105620" cy="0"/>
          </a:xfrm>
          <a:prstGeom prst="line">
            <a:avLst/>
          </a:prstGeom>
          <a:ln w="38100">
            <a:solidFill>
              <a:srgbClr val="8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458900" y="478114"/>
            <a:ext cx="205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Model demonstration</a:t>
            </a:r>
            <a:endParaRPr lang="ko-KR" altLang="en-US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404040"/>
              </a:solidFill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61555BE-52A6-4BF6-BCC1-B6050E1E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0" y="-48292"/>
            <a:ext cx="1951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058AC-9FC7-44D9-823B-76B6635FB9C5}"/>
              </a:ext>
            </a:extLst>
          </p:cNvPr>
          <p:cNvSpPr txBox="1"/>
          <p:nvPr/>
        </p:nvSpPr>
        <p:spPr>
          <a:xfrm>
            <a:off x="1930400" y="1145770"/>
            <a:ext cx="7982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Sequence / RNN(Recurrent Neural Network)</a:t>
            </a:r>
            <a:r>
              <a:rPr lang="ko-KR" altLang="en-US" sz="28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8F1D2C"/>
                </a:solidFill>
                <a:latin typeface="Noto Sans CJK KR Light" charset="-127"/>
                <a:ea typeface="Noto Sans CJK KR Light" charset="-127"/>
              </a:rPr>
              <a:t>모델</a:t>
            </a:r>
            <a:endParaRPr kumimoji="0" lang="ko-KR" altLang="en-US" sz="28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8F1D2C"/>
              </a:solidFill>
              <a:effectLst/>
              <a:uLnTx/>
              <a:uFillTx/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9542" y="2182988"/>
            <a:ext cx="655766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Noto Sans CJK KR Light" charset="-127"/>
                <a:ea typeface="Noto Sans CJK KR Light" charset="-127"/>
              </a:rPr>
              <a:t>Input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입력하는 정보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, 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즉 시퀀스 데이터가 벡터로 표현되어 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model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에 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input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9542" y="2885088"/>
            <a:ext cx="6586691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Noto Sans CJK KR Light" charset="-127"/>
                <a:ea typeface="Noto Sans CJK KR Light" charset="-127"/>
              </a:rPr>
              <a:t>State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input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인 벡터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가공된 정보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는 순차적으로 순환신경망의 상태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(s)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에 저장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.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이 상태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(state)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는 함수로 변형되기도함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.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함수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(f)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는 파라미터 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W(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가중치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와 이전 상태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(old state), input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으로 구성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.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0515" y="4266403"/>
            <a:ext cx="695234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Noto Sans CJK KR Light" charset="-127"/>
                <a:ea typeface="Noto Sans CJK KR Light" charset="-127"/>
              </a:rPr>
              <a:t>Update</a:t>
            </a:r>
            <a:endParaRPr lang="ko-KR" altLang="en-US" sz="1500" dirty="0">
              <a:latin typeface="Noto Sans CJK KR Light" charset="-127"/>
              <a:ea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가중치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(W)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는 되먹임구조를 통해 원하는 결과를 얻기까지 계속 갱신</a:t>
            </a:r>
            <a:r>
              <a:rPr lang="en-US" altLang="ko-KR" sz="1500" dirty="0">
                <a:latin typeface="Noto Sans CJK KR Light" charset="-127"/>
                <a:ea typeface="Noto Sans CJK KR Light" charset="-127"/>
              </a:rPr>
              <a:t>(update)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59543" y="4997534"/>
            <a:ext cx="6473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Noto Sans CJK KR Light" charset="-127"/>
                <a:ea typeface="Noto Sans CJK KR Light" charset="-127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매 </a:t>
            </a:r>
            <a:r>
              <a:rPr lang="ko-KR" altLang="en-US" sz="1500" dirty="0" err="1">
                <a:latin typeface="Noto Sans CJK KR Light" charset="-127"/>
                <a:ea typeface="Noto Sans CJK KR Light" charset="-127"/>
              </a:rPr>
              <a:t>클럭마다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 새로운 인풋이 들어오면서 결과를 출력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이를 통해 이후의 </a:t>
            </a:r>
            <a:r>
              <a:rPr lang="ko-KR" altLang="en-US" sz="1500" dirty="0" err="1">
                <a:latin typeface="Noto Sans CJK KR Light" charset="-127"/>
                <a:ea typeface="Noto Sans CJK KR Light" charset="-127"/>
              </a:rPr>
              <a:t>클럭에서</a:t>
            </a:r>
            <a:r>
              <a:rPr lang="ko-KR" altLang="en-US" sz="1500" dirty="0">
                <a:latin typeface="Noto Sans CJK KR Light" charset="-127"/>
                <a:ea typeface="Noto Sans CJK KR Light" charset="-127"/>
              </a:rPr>
              <a:t> 다른 예측을 하도록 기대</a:t>
            </a:r>
          </a:p>
        </p:txBody>
      </p:sp>
      <p:pic>
        <p:nvPicPr>
          <p:cNvPr id="22" name="그림 21" descr="rnn mod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36894" y="1814286"/>
            <a:ext cx="2146339" cy="425268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534400" y="1814286"/>
            <a:ext cx="2148113" cy="4267200"/>
          </a:xfrm>
          <a:prstGeom prst="rect">
            <a:avLst/>
          </a:prstGeom>
          <a:noFill/>
          <a:ln>
            <a:solidFill>
              <a:srgbClr val="8F1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newspaper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56686" y="541038"/>
            <a:ext cx="798037" cy="804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499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1482</Words>
  <Application>Microsoft Office PowerPoint</Application>
  <PresentationFormat>와이드스크린</PresentationFormat>
  <Paragraphs>241</Paragraphs>
  <Slides>47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Noto Sans CJK KR Light</vt:lpstr>
      <vt:lpstr>Arial</vt:lpstr>
      <vt:lpstr>맑은 고딕</vt:lpstr>
      <vt:lpstr>noto sans</vt:lpstr>
      <vt:lpstr>스웨거 TTF</vt:lpstr>
      <vt:lpstr>에스코어 드림 4 Regular</vt:lpstr>
      <vt:lpstr>Adobe Ming Std L</vt:lpstr>
      <vt:lpstr>Office 테마</vt:lpstr>
      <vt:lpstr>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최호준</dc:creator>
  <cp:lastModifiedBy>김민영</cp:lastModifiedBy>
  <cp:revision>152</cp:revision>
  <dcterms:created xsi:type="dcterms:W3CDTF">2020-12-02T13:42:37Z</dcterms:created>
  <dcterms:modified xsi:type="dcterms:W3CDTF">2021-06-06T10:32:44Z</dcterms:modified>
</cp:coreProperties>
</file>